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59551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sp>
        <p:nvSpPr>
          <p:cNvPr id="4" name="Text 2"/>
          <p:cNvSpPr/>
          <p:nvPr/>
        </p:nvSpPr>
        <p:spPr>
          <a:xfrm>
            <a:off x="833199" y="1429226"/>
            <a:ext cx="7477601" cy="3332798"/>
          </a:xfrm>
          <a:prstGeom prst="rect">
            <a:avLst/>
          </a:prstGeom>
          <a:noFill/>
          <a:ln/>
        </p:spPr>
        <p:txBody>
          <a:bodyPr wrap="square" rtlCol="0" anchor="t"/>
          <a:lstStyle/>
          <a:p>
            <a:pPr marL="0" indent="0">
              <a:lnSpc>
                <a:spcPts val="6561"/>
              </a:lnSpc>
              <a:buNone/>
            </a:pPr>
            <a:r>
              <a:rPr lang="en-US" sz="5249" b="1" dirty="0">
                <a:solidFill>
                  <a:srgbClr val="FF726D"/>
                </a:solidFill>
                <a:latin typeface="Inconsolata" pitchFamily="34" charset="0"/>
                <a:ea typeface="Inconsolata" pitchFamily="34" charset="-122"/>
                <a:cs typeface="Inconsolata" pitchFamily="34" charset="-120"/>
              </a:rPr>
              <a:t>The Next Decade in AI: Four Steps Towards Robust Artificial Intelligence</a:t>
            </a:r>
            <a:endParaRPr lang="en-US" sz="5249" dirty="0"/>
          </a:p>
        </p:txBody>
      </p:sp>
      <p:sp>
        <p:nvSpPr>
          <p:cNvPr id="5" name="Text 3"/>
          <p:cNvSpPr/>
          <p:nvPr/>
        </p:nvSpPr>
        <p:spPr>
          <a:xfrm>
            <a:off x="833199" y="5095280"/>
            <a:ext cx="7477601"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In this paper, AI expert Gary Marcus presents four key steps that are crucial for developing robust artificial intelligence systems in the next decade.</a:t>
            </a:r>
            <a:endParaRPr lang="en-US" sz="1750" dirty="0"/>
          </a:p>
        </p:txBody>
      </p:sp>
      <p:sp>
        <p:nvSpPr>
          <p:cNvPr id="6" name="Shape 4"/>
          <p:cNvSpPr/>
          <p:nvPr/>
        </p:nvSpPr>
        <p:spPr>
          <a:xfrm>
            <a:off x="833199" y="6428065"/>
            <a:ext cx="355402" cy="355402"/>
          </a:xfrm>
          <a:prstGeom prst="roundRect">
            <a:avLst>
              <a:gd name="adj" fmla="val 25726039"/>
            </a:avLst>
          </a:prstGeom>
          <a:solidFill>
            <a:srgbClr val="F1D9AE"/>
          </a:solidFill>
          <a:ln w="7620">
            <a:solidFill>
              <a:srgbClr val="FFFFFF"/>
            </a:solidFill>
            <a:prstDash val="solid"/>
          </a:ln>
        </p:spPr>
        <p:txBody>
          <a:bodyPr/>
          <a:lstStyle/>
          <a:p>
            <a:endParaRPr lang="en-US"/>
          </a:p>
        </p:txBody>
      </p:sp>
      <p:sp>
        <p:nvSpPr>
          <p:cNvPr id="8" name="Text 6"/>
          <p:cNvSpPr/>
          <p:nvPr/>
        </p:nvSpPr>
        <p:spPr>
          <a:xfrm>
            <a:off x="1299686" y="6411397"/>
            <a:ext cx="2293368" cy="753196"/>
          </a:xfrm>
          <a:prstGeom prst="rect">
            <a:avLst/>
          </a:prstGeom>
          <a:noFill/>
          <a:ln/>
        </p:spPr>
        <p:txBody>
          <a:bodyPr wrap="none" rtlCol="0" anchor="t"/>
          <a:lstStyle/>
          <a:p>
            <a:pPr marL="0" indent="0" algn="l">
              <a:lnSpc>
                <a:spcPts val="3062"/>
              </a:lnSpc>
              <a:buNone/>
            </a:pPr>
            <a:r>
              <a:rPr lang="en-US" sz="2187" b="1" dirty="0">
                <a:solidFill>
                  <a:srgbClr val="DAD1E6"/>
                </a:solidFill>
                <a:latin typeface="Fira Sans" pitchFamily="34" charset="0"/>
                <a:ea typeface="Fira Sans" pitchFamily="34" charset="-122"/>
                <a:cs typeface="Fira Sans" pitchFamily="34" charset="-120"/>
              </a:rPr>
              <a:t>by Isratul Hasan</a:t>
            </a:r>
          </a:p>
          <a:p>
            <a:pPr marL="0" indent="0" algn="l">
              <a:lnSpc>
                <a:spcPts val="3062"/>
              </a:lnSpc>
              <a:buNone/>
            </a:pPr>
            <a:r>
              <a:rPr lang="en-US" sz="2187" b="1" dirty="0">
                <a:solidFill>
                  <a:srgbClr val="DAD1E6"/>
                </a:solidFill>
                <a:latin typeface="Fira Sans" pitchFamily="34" charset="0"/>
              </a:rPr>
              <a:t>ID: 20301072</a:t>
            </a:r>
          </a:p>
          <a:p>
            <a:pPr marL="0" indent="0" algn="l">
              <a:lnSpc>
                <a:spcPts val="3062"/>
              </a:lnSpc>
              <a:buNone/>
            </a:pPr>
            <a:endParaRPr lang="en-US" sz="2187" dirty="0"/>
          </a:p>
        </p:txBody>
      </p:sp>
      <p:pic>
        <p:nvPicPr>
          <p:cNvPr id="9"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sp>
        <p:nvSpPr>
          <p:cNvPr id="4" name="Text 2"/>
          <p:cNvSpPr/>
          <p:nvPr/>
        </p:nvSpPr>
        <p:spPr>
          <a:xfrm>
            <a:off x="2037993" y="4456628"/>
            <a:ext cx="4443889"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Background</a:t>
            </a:r>
            <a:endParaRPr lang="en-US" sz="4374" dirty="0"/>
          </a:p>
        </p:txBody>
      </p:sp>
      <p:sp>
        <p:nvSpPr>
          <p:cNvPr id="5" name="Text 3"/>
          <p:cNvSpPr/>
          <p:nvPr/>
        </p:nvSpPr>
        <p:spPr>
          <a:xfrm>
            <a:off x="2037993" y="5484257"/>
            <a:ext cx="10554414"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Artificial intelligence has made great strides in recent years, but current systems still have many limitations and challenges. In order to make AI truly robust, it is necessary to address these challenges head on. Gary Marcus identifies some of the key issues that need to be dealt with.</a:t>
            </a:r>
            <a:endParaRPr lang="en-US" sz="1750" dirty="0"/>
          </a:p>
        </p:txBody>
      </p:sp>
      <p:pic>
        <p:nvPicPr>
          <p:cNvPr id="6" name="Image 0" descr="preencoded.png"/>
          <p:cNvPicPr>
            <a:picLocks noChangeAspect="1"/>
          </p:cNvPicPr>
          <p:nvPr/>
        </p:nvPicPr>
        <p:blipFill>
          <a:blip r:embed="rId3"/>
          <a:stretch>
            <a:fillRect/>
          </a:stretch>
        </p:blipFill>
        <p:spPr>
          <a:xfrm>
            <a:off x="0" y="0"/>
            <a:ext cx="14630400" cy="27774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sp>
        <p:nvSpPr>
          <p:cNvPr id="4" name="Text 2"/>
          <p:cNvSpPr/>
          <p:nvPr/>
        </p:nvSpPr>
        <p:spPr>
          <a:xfrm>
            <a:off x="6319599" y="2712482"/>
            <a:ext cx="507492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Common Sense in AI</a:t>
            </a:r>
            <a:endParaRPr lang="en-US" sz="4374" dirty="0"/>
          </a:p>
        </p:txBody>
      </p:sp>
      <p:sp>
        <p:nvSpPr>
          <p:cNvPr id="5" name="Text 3"/>
          <p:cNvSpPr/>
          <p:nvPr/>
        </p:nvSpPr>
        <p:spPr>
          <a:xfrm>
            <a:off x="6319599" y="3740110"/>
            <a:ext cx="7477601"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One of the biggest obstacles to developing more capable AI systems is the lack of common sense reasoning. This can lead to a number of problems, such as errors and misunderstandings. Marcus highlights the importance of endowing AI with common sense knowledge and reasoning to overcome this hurdle.</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sp>
        <p:nvSpPr>
          <p:cNvPr id="4" name="Text 2"/>
          <p:cNvSpPr/>
          <p:nvPr/>
        </p:nvSpPr>
        <p:spPr>
          <a:xfrm>
            <a:off x="6319599" y="2890123"/>
            <a:ext cx="704850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Integration of Approaches</a:t>
            </a:r>
            <a:endParaRPr lang="en-US" sz="4374" dirty="0"/>
          </a:p>
        </p:txBody>
      </p:sp>
      <p:sp>
        <p:nvSpPr>
          <p:cNvPr id="5"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According to Marcus, combining symbolic and statistical approaches in AI is essential for creating more robust systems. By leveraging the strengths of both approaches, it is possible to overcome some of the limitations of each and create more versatile and capable systems.</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sp>
        <p:nvSpPr>
          <p:cNvPr id="4" name="Text 2"/>
          <p:cNvSpPr/>
          <p:nvPr/>
        </p:nvSpPr>
        <p:spPr>
          <a:xfrm>
            <a:off x="833199" y="2890123"/>
            <a:ext cx="620268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Human-AI Collaboration</a:t>
            </a:r>
            <a:endParaRPr lang="en-US" sz="4374" dirty="0"/>
          </a:p>
        </p:txBody>
      </p:sp>
      <p:sp>
        <p:nvSpPr>
          <p:cNvPr id="5" name="Text 3"/>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AI systems that work collaboratively with humans can lead to better outcomes than those that operate in isolation. Marcus discusses the benefits of such collaboration, which include improved accuracy, greater efficiency, and increased trust in AI systems.</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sp>
        <p:nvSpPr>
          <p:cNvPr id="4" name="Text 2"/>
          <p:cNvSpPr/>
          <p:nvPr/>
        </p:nvSpPr>
        <p:spPr>
          <a:xfrm>
            <a:off x="2037993" y="2834640"/>
            <a:ext cx="930402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Transparency and Interpretability</a:t>
            </a:r>
            <a:endParaRPr lang="en-US" sz="4374" dirty="0"/>
          </a:p>
        </p:txBody>
      </p:sp>
      <p:sp>
        <p:nvSpPr>
          <p:cNvPr id="5" name="Text 3"/>
          <p:cNvSpPr/>
          <p:nvPr/>
        </p:nvSpPr>
        <p:spPr>
          <a:xfrm>
            <a:off x="2037993" y="3973354"/>
            <a:ext cx="10554414"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To build trust and accountability in AI, it is necessary to develop systems that are transparent and interpretable. This allows people to understand how AI systems work and how they arrive at their decisions. Marcus emphasizes the importance of building such systems in order to foster trust and confidence in AI.</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sp>
        <p:nvSpPr>
          <p:cNvPr id="4" name="Text 2"/>
          <p:cNvSpPr/>
          <p:nvPr/>
        </p:nvSpPr>
        <p:spPr>
          <a:xfrm>
            <a:off x="833199" y="2187535"/>
            <a:ext cx="7477601" cy="1388745"/>
          </a:xfrm>
          <a:prstGeom prst="rect">
            <a:avLst/>
          </a:prstGeom>
          <a:noFill/>
          <a:ln/>
        </p:spPr>
        <p:txBody>
          <a:bodyPr wrap="squar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Development of Commonsense Knowledge</a:t>
            </a:r>
            <a:endParaRPr lang="en-US" sz="4374" dirty="0"/>
          </a:p>
        </p:txBody>
      </p:sp>
      <p:sp>
        <p:nvSpPr>
          <p:cNvPr id="5" name="Text 3"/>
          <p:cNvSpPr/>
          <p:nvPr/>
        </p:nvSpPr>
        <p:spPr>
          <a:xfrm>
            <a:off x="833199" y="3909536"/>
            <a:ext cx="7477601" cy="2132409"/>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One of the biggest challenges in building more capable AI systems is developing a broader range of common sense knowledge. Marcus discusses some of the difficulties in building such knowledge and proposes some potential solutions. By developing more advanced common sense reasoning capabilities, AI systems can become more versatile and capable.</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US"/>
          </a:p>
        </p:txBody>
      </p:sp>
      <p:sp>
        <p:nvSpPr>
          <p:cNvPr id="3" name="Shape 1"/>
          <p:cNvSpPr/>
          <p:nvPr/>
        </p:nvSpPr>
        <p:spPr>
          <a:xfrm>
            <a:off x="0" y="0"/>
            <a:ext cx="14630400" cy="8229600"/>
          </a:xfrm>
          <a:prstGeom prst="rect">
            <a:avLst/>
          </a:prstGeom>
          <a:solidFill>
            <a:srgbClr val="241631"/>
          </a:solidFill>
          <a:ln/>
        </p:spPr>
        <p:txBody>
          <a:bodyPr/>
          <a:lstStyle/>
          <a:p>
            <a:endParaRPr lang="en-US"/>
          </a:p>
        </p:txBody>
      </p:sp>
      <p:sp>
        <p:nvSpPr>
          <p:cNvPr id="4" name="Text 2"/>
          <p:cNvSpPr/>
          <p:nvPr/>
        </p:nvSpPr>
        <p:spPr>
          <a:xfrm>
            <a:off x="2037993" y="4278868"/>
            <a:ext cx="4443889"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Conclusion</a:t>
            </a:r>
            <a:endParaRPr lang="en-US" sz="4374" dirty="0"/>
          </a:p>
        </p:txBody>
      </p:sp>
      <p:sp>
        <p:nvSpPr>
          <p:cNvPr id="5" name="Text 3"/>
          <p:cNvSpPr/>
          <p:nvPr/>
        </p:nvSpPr>
        <p:spPr>
          <a:xfrm>
            <a:off x="2037993" y="5306497"/>
            <a:ext cx="10554414"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By addressing these key issues and following the steps outlined by Gary Marcus, it is possible to create more robust and capable AI systems in the coming decade. With better common sense reasoning, integration of approaches, human-AI collaboration, transparency and interpretability, and commonsense knowledge, AI can become a truly transformative technology.</a:t>
            </a:r>
            <a:endParaRPr lang="en-US" sz="1750" dirty="0"/>
          </a:p>
        </p:txBody>
      </p:sp>
      <p:pic>
        <p:nvPicPr>
          <p:cNvPr id="6" name="Image 0" descr="preencoded.png"/>
          <p:cNvPicPr>
            <a:picLocks noChangeAspect="1"/>
          </p:cNvPicPr>
          <p:nvPr/>
        </p:nvPicPr>
        <p:blipFill>
          <a:blip r:embed="rId3"/>
          <a:stretch>
            <a:fillRect/>
          </a:stretch>
        </p:blipFill>
        <p:spPr>
          <a:xfrm>
            <a:off x="0" y="0"/>
            <a:ext cx="14630400" cy="277749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432</Words>
  <Application>Microsoft Office PowerPoint</Application>
  <PresentationFormat>Custom</PresentationFormat>
  <Paragraphs>26</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Fira Sans</vt:lpstr>
      <vt:lpstr>Inconsolata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Isratul Hasan</cp:lastModifiedBy>
  <cp:revision>4</cp:revision>
  <dcterms:created xsi:type="dcterms:W3CDTF">2023-10-26T16:33:14Z</dcterms:created>
  <dcterms:modified xsi:type="dcterms:W3CDTF">2023-10-26T18:30:44Z</dcterms:modified>
</cp:coreProperties>
</file>